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6" r:id="rId9"/>
    <p:sldId id="267" r:id="rId10"/>
    <p:sldId id="263" r:id="rId11"/>
    <p:sldId id="264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2B4379"/>
    <a:srgbClr val="CC0000"/>
    <a:srgbClr val="EEA726"/>
    <a:srgbClr val="EB7994"/>
    <a:srgbClr val="9966FF"/>
    <a:srgbClr val="56AAA2"/>
    <a:srgbClr val="71609A"/>
    <a:srgbClr val="C86E6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8" autoAdjust="0"/>
    <p:restoredTop sz="94728" autoAdjust="0"/>
  </p:normalViewPr>
  <p:slideViewPr>
    <p:cSldViewPr>
      <p:cViewPr varScale="1">
        <p:scale>
          <a:sx n="41" d="100"/>
          <a:sy n="41" d="100"/>
        </p:scale>
        <p:origin x="-13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0B8C0-CEAB-422F-93EA-32CC9E0D7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D7C5D-AF59-47D1-AD76-D2CF2EDD8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D7619-C639-48C6-81DE-C54479E98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D7B71-7E53-41DF-8946-5EE040FE8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48DB3-27E7-4759-9792-5E928273D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533AB-8F59-4DA4-A1C9-A80BF97F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20D6C-0A80-4AA6-B61A-54BC59FF0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38B51-C40C-42D3-9359-78375FD00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65F6E-8303-492A-8D86-CE0D2FD61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EF3EC-42E0-43AF-8B64-8E4D1521A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8CF6E-BE43-4D4F-BF5D-687235F6F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EA726"/>
            </a:gs>
            <a:gs pos="50000">
              <a:srgbClr val="EB7994"/>
            </a:gs>
            <a:gs pos="100000">
              <a:srgbClr val="EEA72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CE9A219-3E68-458B-ABF9-B130C0EF1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533400" y="304800"/>
            <a:ext cx="80772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990033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rgbClr val="990033"/>
                </a:solidFill>
                <a:latin typeface="Arial" charset="0"/>
              </a:rPr>
              <a:t>Môn : Tập làm v</a:t>
            </a:r>
            <a:r>
              <a:rPr lang="vi-VN">
                <a:solidFill>
                  <a:srgbClr val="990033"/>
                </a:solidFill>
                <a:latin typeface="Arial" charset="0"/>
              </a:rPr>
              <a:t>ă</a:t>
            </a:r>
            <a:r>
              <a:rPr lang="en-US">
                <a:solidFill>
                  <a:srgbClr val="990033"/>
                </a:solidFill>
                <a:latin typeface="Arial" charset="0"/>
              </a:rPr>
              <a:t>n</a:t>
            </a: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rgbClr val="990033"/>
                </a:solidFill>
                <a:latin typeface="Arial" charset="0"/>
              </a:rPr>
              <a:t>Bài : </a:t>
            </a: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676400" y="2667000"/>
            <a:ext cx="6781800" cy="2286000"/>
          </a:xfrm>
          <a:prstGeom prst="star16">
            <a:avLst>
              <a:gd name="adj" fmla="val 375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Kiểm tra bài cũ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09600" y="2085975"/>
            <a:ext cx="8077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17525">
              <a:spcBef>
                <a:spcPct val="50000"/>
              </a:spcBef>
            </a:pPr>
            <a:r>
              <a:rPr lang="en-US" b="1" i="1">
                <a:latin typeface="Arial" charset="0"/>
              </a:rPr>
              <a:t>Một bài v</a:t>
            </a:r>
            <a:r>
              <a:rPr lang="vi-VN" b="1" i="1">
                <a:latin typeface="Arial" charset="0"/>
              </a:rPr>
              <a:t>ă</a:t>
            </a:r>
            <a:r>
              <a:rPr lang="en-US" b="1" i="1">
                <a:latin typeface="Arial" charset="0"/>
              </a:rPr>
              <a:t>n miêu tả cây cối gồm có mấy phần ? Nêu cụ thể từng phần ?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09600" y="3200400"/>
            <a:ext cx="853440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i="1">
                <a:latin typeface="Arial" charset="0"/>
              </a:rPr>
              <a:t>Bài v</a:t>
            </a:r>
            <a:r>
              <a:rPr lang="vi-VN" i="1">
                <a:latin typeface="Arial" charset="0"/>
              </a:rPr>
              <a:t>ă</a:t>
            </a:r>
            <a:r>
              <a:rPr lang="en-US" i="1">
                <a:latin typeface="Arial" charset="0"/>
              </a:rPr>
              <a:t>n miêu tả cây cối th</a:t>
            </a:r>
            <a:r>
              <a:rPr lang="vi-VN" i="1">
                <a:latin typeface="Arial" charset="0"/>
              </a:rPr>
              <a:t>ư</a:t>
            </a:r>
            <a:r>
              <a:rPr lang="en-US" i="1">
                <a:latin typeface="Arial" charset="0"/>
              </a:rPr>
              <a:t>ờng gồm có ba phần 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>
                <a:latin typeface="Arial" charset="0"/>
              </a:rPr>
              <a:t>Mở bài : Tả hoặc giới thiệu bao quát về cây.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>
                <a:latin typeface="Arial" charset="0"/>
              </a:rPr>
              <a:t>Thân bài : Tả từng bộ phận của cây hoặc tả từng thời kì phát triển của cây.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>
                <a:latin typeface="Arial" charset="0"/>
              </a:rPr>
              <a:t>Kết bài : Có thể nêu lợi ích của cây, ấn t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ợng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ặc biệt hoặc tình cảm của ng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ời tả với cây.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4" grpId="1" animBg="1"/>
      <p:bldP spid="2055" grpId="0"/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534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32125" indent="-3032125">
              <a:spcBef>
                <a:spcPct val="50000"/>
              </a:spcBef>
            </a:pPr>
            <a:r>
              <a:rPr lang="en-US">
                <a:solidFill>
                  <a:srgbClr val="383268"/>
                </a:solidFill>
                <a:latin typeface="Arial" charset="0"/>
              </a:rPr>
              <a:t>Bài : </a:t>
            </a:r>
            <a:r>
              <a:rPr lang="en-US">
                <a:solidFill>
                  <a:srgbClr val="257555"/>
                </a:solidFill>
                <a:latin typeface="Arial" charset="0"/>
              </a:rPr>
              <a:t>Luyện tập xây dựng mở bài trong bài v</a:t>
            </a:r>
            <a:r>
              <a:rPr lang="vi-VN">
                <a:solidFill>
                  <a:srgbClr val="257555"/>
                </a:solidFill>
                <a:latin typeface="Arial" charset="0"/>
              </a:rPr>
              <a:t>ă</a:t>
            </a:r>
            <a:r>
              <a:rPr lang="en-US">
                <a:solidFill>
                  <a:srgbClr val="257555"/>
                </a:solidFill>
                <a:latin typeface="Arial" charset="0"/>
              </a:rPr>
              <a:t>n miêu tả cây cối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229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0838" indent="-350838">
              <a:spcBef>
                <a:spcPct val="50000"/>
              </a:spcBef>
            </a:pPr>
            <a:r>
              <a:rPr lang="en-US">
                <a:latin typeface="Arial" charset="0"/>
              </a:rPr>
              <a:t>4. Dựa vào các câu trả lời trên, em hãy viết một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oạn mở bài, giới thiệu chung về cây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ịnh tả.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85800" y="2895600"/>
            <a:ext cx="8077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CC0000"/>
                </a:solidFill>
                <a:latin typeface="Arial" charset="0"/>
              </a:rPr>
              <a:t>Viết 2 mở bài khác nhau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524000" y="3778250"/>
            <a:ext cx="7239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a) Mở bài trực tiếp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524000" y="4540250"/>
            <a:ext cx="7239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b) Mở bài gián tiếp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  <p:bldP spid="122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1000" y="0"/>
            <a:ext cx="8534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32125" indent="-3032125">
              <a:spcBef>
                <a:spcPct val="50000"/>
              </a:spcBef>
            </a:pPr>
            <a:r>
              <a:rPr lang="en-US">
                <a:solidFill>
                  <a:srgbClr val="383268"/>
                </a:solidFill>
                <a:latin typeface="Arial" charset="0"/>
              </a:rPr>
              <a:t>Bài : </a:t>
            </a:r>
            <a:r>
              <a:rPr lang="en-US">
                <a:solidFill>
                  <a:srgbClr val="257555"/>
                </a:solidFill>
                <a:latin typeface="Arial" charset="0"/>
              </a:rPr>
              <a:t>Luyện tập xây dựng mở bài trong bài v</a:t>
            </a:r>
            <a:r>
              <a:rPr lang="vi-VN">
                <a:solidFill>
                  <a:srgbClr val="257555"/>
                </a:solidFill>
                <a:latin typeface="Arial" charset="0"/>
              </a:rPr>
              <a:t>ă</a:t>
            </a:r>
            <a:r>
              <a:rPr lang="en-US">
                <a:solidFill>
                  <a:srgbClr val="257555"/>
                </a:solidFill>
                <a:latin typeface="Arial" charset="0"/>
              </a:rPr>
              <a:t>n miêu tả cây cối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990600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0838" indent="-350838">
              <a:spcBef>
                <a:spcPct val="50000"/>
              </a:spcBef>
            </a:pPr>
            <a:r>
              <a:rPr lang="en-US">
                <a:latin typeface="Arial" charset="0"/>
              </a:rPr>
              <a:t>4. Dựa vào các câu trả lời trên, em hãy viết một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oạn mở bài, giới thiệu chung về cây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ịnh tả.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191000" y="1416050"/>
            <a:ext cx="2057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2B4379"/>
                </a:solidFill>
                <a:latin typeface="Arial" charset="0"/>
              </a:rPr>
              <a:t>Ví dụ :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52400" y="2286000"/>
            <a:ext cx="2209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0838" indent="-350838">
              <a:spcBef>
                <a:spcPct val="50000"/>
              </a:spcBef>
            </a:pPr>
            <a:r>
              <a:rPr lang="en-US">
                <a:latin typeface="Arial" charset="0"/>
              </a:rPr>
              <a:t>a)</a:t>
            </a:r>
            <a:r>
              <a:rPr lang="en-US" sz="2400" b="1" i="1">
                <a:solidFill>
                  <a:srgbClr val="2B4379"/>
                </a:solidFill>
                <a:latin typeface="Arial" charset="0"/>
              </a:rPr>
              <a:t> </a:t>
            </a:r>
            <a:r>
              <a:rPr lang="en-US" sz="2400" i="1">
                <a:solidFill>
                  <a:srgbClr val="2B4379"/>
                </a:solidFill>
                <a:latin typeface="Arial" charset="0"/>
              </a:rPr>
              <a:t>Mở bài trực tiếp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19075" y="3775075"/>
            <a:ext cx="22955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75" indent="-396875">
              <a:spcBef>
                <a:spcPct val="50000"/>
              </a:spcBef>
            </a:pPr>
            <a:r>
              <a:rPr lang="en-US">
                <a:latin typeface="Arial" charset="0"/>
              </a:rPr>
              <a:t>b) </a:t>
            </a:r>
            <a:r>
              <a:rPr lang="en-US" sz="2400" i="1">
                <a:solidFill>
                  <a:srgbClr val="2B4379"/>
                </a:solidFill>
                <a:latin typeface="Arial" charset="0"/>
              </a:rPr>
              <a:t>Mở bài gián tiếp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438400" y="2286000"/>
            <a:ext cx="6477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Bên cạnh bờ ao nhà, một cây xoan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ang mùa hoa soi vẻ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ẹp rực rỡ của mình trên mặt n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ớc.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514600" y="3775075"/>
            <a:ext cx="6629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Tháng ba, ở khắp n</a:t>
            </a:r>
            <a:r>
              <a:rPr lang="vi-VN">
                <a:latin typeface="Arial" charset="0"/>
              </a:rPr>
              <a:t>ơ</a:t>
            </a:r>
            <a:r>
              <a:rPr lang="en-US">
                <a:latin typeface="Arial" charset="0"/>
              </a:rPr>
              <a:t>i, là mùa của chim chóc thi giọng hót, là mùa của cây cối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âm chồi, nảy lộc, ra hoa. Hoa vải nhỏ bé. Hoa b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ởi trắng th</a:t>
            </a:r>
            <a:r>
              <a:rPr lang="vi-VN">
                <a:latin typeface="Arial" charset="0"/>
              </a:rPr>
              <a:t>ơ</a:t>
            </a:r>
            <a:r>
              <a:rPr lang="en-US">
                <a:latin typeface="Arial" charset="0"/>
              </a:rPr>
              <a:t>m. Hoa hồng sặc sỡ,... Nh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ng trong làn gió du d</a:t>
            </a:r>
            <a:r>
              <a:rPr lang="vi-VN">
                <a:latin typeface="Arial" charset="0"/>
              </a:rPr>
              <a:t>ươ</a:t>
            </a:r>
            <a:r>
              <a:rPr lang="en-US">
                <a:latin typeface="Arial" charset="0"/>
              </a:rPr>
              <a:t>ng có gì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ẹp h</a:t>
            </a:r>
            <a:r>
              <a:rPr lang="vi-VN">
                <a:latin typeface="Arial" charset="0"/>
              </a:rPr>
              <a:t>ơ</a:t>
            </a:r>
            <a:r>
              <a:rPr lang="en-US">
                <a:latin typeface="Arial" charset="0"/>
              </a:rPr>
              <a:t>n những chùm hoa của cây xoan bên bờ ao nhà em.</a:t>
            </a:r>
          </a:p>
        </p:txBody>
      </p:sp>
      <p:pic>
        <p:nvPicPr>
          <p:cNvPr id="13323" name="Picture 11" descr="CayXoan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600200"/>
            <a:ext cx="4800600" cy="5029200"/>
          </a:xfrm>
          <a:prstGeom prst="rect">
            <a:avLst/>
          </a:prstGeom>
          <a:noFill/>
          <a:ln w="28575">
            <a:pattFill prst="lgCheck">
              <a:fgClr>
                <a:srgbClr val="FF33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  <p:bldP spid="13321" grpId="0"/>
      <p:bldP spid="133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5" name="Picture 3" descr="P6210050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39" name="Picture 3" descr="apimg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2400"/>
            <a:ext cx="9144000" cy="6577013"/>
          </a:xfrm>
          <a:noFill/>
        </p:spPr>
      </p:pic>
      <p:pic>
        <p:nvPicPr>
          <p:cNvPr id="14340" name="Picture 4" descr="phuongdo.jpg picture by prettytur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4" descr="phuongvi7g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6038"/>
            <a:ext cx="8988425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8" name="Picture 4" descr="mai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152400"/>
            <a:ext cx="8988425" cy="65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Dua-Nhao-Thom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4" descr="483691ab_coconut20tree_re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8988425" cy="65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077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990033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rgbClr val="990033"/>
                </a:solidFill>
                <a:latin typeface="Arial" charset="0"/>
              </a:rPr>
              <a:t>Môn : Tập làm v</a:t>
            </a:r>
            <a:r>
              <a:rPr lang="vi-VN">
                <a:solidFill>
                  <a:srgbClr val="990033"/>
                </a:solidFill>
                <a:latin typeface="Arial" charset="0"/>
              </a:rPr>
              <a:t>ă</a:t>
            </a:r>
            <a:r>
              <a:rPr lang="en-US">
                <a:solidFill>
                  <a:srgbClr val="990033"/>
                </a:solidFill>
                <a:latin typeface="Arial" charset="0"/>
              </a:rPr>
              <a:t>n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3400" y="2238375"/>
            <a:ext cx="8077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Nhớ lại bài v</a:t>
            </a:r>
            <a:r>
              <a:rPr lang="vi-VN">
                <a:latin typeface="Arial" charset="0"/>
              </a:rPr>
              <a:t>ă</a:t>
            </a:r>
            <a:r>
              <a:rPr lang="en-US">
                <a:latin typeface="Arial" charset="0"/>
              </a:rPr>
              <a:t>n miêu tả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ồ vật và cho biết : Có mấy cách mở bài trong bài v</a:t>
            </a:r>
            <a:r>
              <a:rPr lang="vi-VN">
                <a:latin typeface="Arial" charset="0"/>
              </a:rPr>
              <a:t>ă</a:t>
            </a:r>
            <a:r>
              <a:rPr lang="en-US">
                <a:latin typeface="Arial" charset="0"/>
              </a:rPr>
              <a:t>n miêu tả ?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09600" y="3352800"/>
            <a:ext cx="85344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>
                <a:latin typeface="Arial" charset="0"/>
              </a:rPr>
              <a:t>Có hai cách mở bài trong bài v</a:t>
            </a:r>
            <a:r>
              <a:rPr lang="vi-VN">
                <a:latin typeface="Arial" charset="0"/>
              </a:rPr>
              <a:t>ă</a:t>
            </a:r>
            <a:r>
              <a:rPr lang="en-US">
                <a:latin typeface="Arial" charset="0"/>
              </a:rPr>
              <a:t>n miêu tả là 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>
                <a:latin typeface="Arial" charset="0"/>
              </a:rPr>
              <a:t>Mở bài trực tiếp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>
                <a:latin typeface="Arial" charset="0"/>
              </a:rPr>
              <a:t>Mở bài gián tiếp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80772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383268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rgbClr val="383268"/>
                </a:solidFill>
                <a:latin typeface="Arial" charset="0"/>
              </a:rPr>
              <a:t>Môn : Tập làm v</a:t>
            </a:r>
            <a:r>
              <a:rPr lang="vi-VN">
                <a:solidFill>
                  <a:srgbClr val="383268"/>
                </a:solidFill>
                <a:latin typeface="Arial" charset="0"/>
              </a:rPr>
              <a:t>ă</a:t>
            </a:r>
            <a:r>
              <a:rPr lang="en-US">
                <a:solidFill>
                  <a:srgbClr val="383268"/>
                </a:solidFill>
                <a:latin typeface="Arial" charset="0"/>
              </a:rPr>
              <a:t>n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81000" y="1828800"/>
            <a:ext cx="8534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32125" indent="-3032125">
              <a:spcBef>
                <a:spcPct val="50000"/>
              </a:spcBef>
            </a:pPr>
            <a:r>
              <a:rPr lang="en-US">
                <a:solidFill>
                  <a:srgbClr val="383268"/>
                </a:solidFill>
                <a:latin typeface="Arial" charset="0"/>
              </a:rPr>
              <a:t>Bài : </a:t>
            </a:r>
            <a:r>
              <a:rPr lang="en-US">
                <a:solidFill>
                  <a:srgbClr val="257555"/>
                </a:solidFill>
                <a:latin typeface="Arial" charset="0"/>
              </a:rPr>
              <a:t>Luyện tập xây dựng mở bài trong bài v</a:t>
            </a:r>
            <a:r>
              <a:rPr lang="vi-VN">
                <a:solidFill>
                  <a:srgbClr val="257555"/>
                </a:solidFill>
                <a:latin typeface="Arial" charset="0"/>
              </a:rPr>
              <a:t>ă</a:t>
            </a:r>
            <a:r>
              <a:rPr lang="en-US">
                <a:solidFill>
                  <a:srgbClr val="257555"/>
                </a:solidFill>
                <a:latin typeface="Arial" charset="0"/>
              </a:rPr>
              <a:t>n miêu tả cây cối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381000" y="76200"/>
            <a:ext cx="8534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32125" indent="-3032125">
              <a:spcBef>
                <a:spcPct val="50000"/>
              </a:spcBef>
            </a:pPr>
            <a:r>
              <a:rPr lang="en-US">
                <a:solidFill>
                  <a:srgbClr val="383268"/>
                </a:solidFill>
                <a:latin typeface="Arial" charset="0"/>
              </a:rPr>
              <a:t>Bài : </a:t>
            </a:r>
            <a:r>
              <a:rPr lang="en-US">
                <a:solidFill>
                  <a:srgbClr val="257555"/>
                </a:solidFill>
                <a:latin typeface="Arial" charset="0"/>
              </a:rPr>
              <a:t>Luyện tập xây dựng mở bài trong bài v</a:t>
            </a:r>
            <a:r>
              <a:rPr lang="vi-VN">
                <a:solidFill>
                  <a:srgbClr val="257555"/>
                </a:solidFill>
                <a:latin typeface="Arial" charset="0"/>
              </a:rPr>
              <a:t>ă</a:t>
            </a:r>
            <a:r>
              <a:rPr lang="en-US">
                <a:solidFill>
                  <a:srgbClr val="257555"/>
                </a:solidFill>
                <a:latin typeface="Arial" charset="0"/>
              </a:rPr>
              <a:t>n miêu tả cây cối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7200" y="1371600"/>
            <a:ext cx="83058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0838" indent="-350838">
              <a:spcBef>
                <a:spcPct val="50000"/>
              </a:spcBef>
            </a:pPr>
            <a:r>
              <a:rPr lang="en-US" b="1">
                <a:latin typeface="Arial" charset="0"/>
              </a:rPr>
              <a:t>1. D</a:t>
            </a:r>
            <a:r>
              <a:rPr lang="vi-VN" b="1">
                <a:latin typeface="Arial" charset="0"/>
              </a:rPr>
              <a:t>ư</a:t>
            </a:r>
            <a:r>
              <a:rPr lang="en-US" b="1">
                <a:latin typeface="Arial" charset="0"/>
              </a:rPr>
              <a:t>ới </a:t>
            </a:r>
            <a:r>
              <a:rPr lang="vi-VN" b="1">
                <a:latin typeface="Arial" charset="0"/>
              </a:rPr>
              <a:t>đ</a:t>
            </a:r>
            <a:r>
              <a:rPr lang="en-US" b="1">
                <a:latin typeface="Arial" charset="0"/>
              </a:rPr>
              <a:t>ây là hai </a:t>
            </a:r>
            <a:r>
              <a:rPr lang="vi-VN" b="1">
                <a:latin typeface="Arial" charset="0"/>
              </a:rPr>
              <a:t>đ</a:t>
            </a:r>
            <a:r>
              <a:rPr lang="en-US" b="1">
                <a:latin typeface="Arial" charset="0"/>
              </a:rPr>
              <a:t>oạn có thể dùng </a:t>
            </a:r>
            <a:r>
              <a:rPr lang="vi-VN" b="1">
                <a:latin typeface="Arial" charset="0"/>
              </a:rPr>
              <a:t>đ</a:t>
            </a:r>
            <a:r>
              <a:rPr lang="en-US" b="1">
                <a:latin typeface="Arial" charset="0"/>
              </a:rPr>
              <a:t>ể mở </a:t>
            </a:r>
            <a:r>
              <a:rPr lang="vi-VN" b="1">
                <a:latin typeface="Arial" charset="0"/>
              </a:rPr>
              <a:t>đ</a:t>
            </a:r>
            <a:r>
              <a:rPr lang="en-US" b="1">
                <a:latin typeface="Arial" charset="0"/>
              </a:rPr>
              <a:t>ầu bài v</a:t>
            </a:r>
            <a:r>
              <a:rPr lang="vi-VN" b="1">
                <a:latin typeface="Arial" charset="0"/>
              </a:rPr>
              <a:t>ă</a:t>
            </a:r>
            <a:r>
              <a:rPr lang="en-US" b="1">
                <a:latin typeface="Arial" charset="0"/>
              </a:rPr>
              <a:t>n tả </a:t>
            </a:r>
            <a:r>
              <a:rPr lang="en-US" b="1">
                <a:solidFill>
                  <a:srgbClr val="CC0000"/>
                </a:solidFill>
                <a:latin typeface="Arial" charset="0"/>
              </a:rPr>
              <a:t>cây hồng nhung</a:t>
            </a:r>
            <a:r>
              <a:rPr lang="en-US" b="1">
                <a:latin typeface="Arial" charset="0"/>
              </a:rPr>
              <a:t>. Hai cách mở bài ấy có gì khác nhau ?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33400" y="2514600"/>
            <a:ext cx="8382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75" indent="-396875">
              <a:spcBef>
                <a:spcPct val="50000"/>
              </a:spcBef>
            </a:pPr>
            <a:r>
              <a:rPr lang="en-US">
                <a:latin typeface="Arial" charset="0"/>
              </a:rPr>
              <a:t>a) V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ờn nhà em có một cây hồng nhung không biết trồng từ n</a:t>
            </a:r>
            <a:r>
              <a:rPr lang="vi-VN">
                <a:latin typeface="Arial" charset="0"/>
              </a:rPr>
              <a:t>ă</a:t>
            </a:r>
            <a:r>
              <a:rPr lang="en-US">
                <a:latin typeface="Arial" charset="0"/>
              </a:rPr>
              <a:t>m nào.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33400" y="3581400"/>
            <a:ext cx="8382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75" indent="-396875">
              <a:spcBef>
                <a:spcPct val="50000"/>
              </a:spcBef>
            </a:pPr>
            <a:r>
              <a:rPr lang="en-US">
                <a:latin typeface="Arial" charset="0"/>
              </a:rPr>
              <a:t>b) Mùa xuân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ến, hoa trong v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ờn nhà em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ua nhau khoe sắc. Hoa nào cũng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ẹp, nh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ng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ẹp h</a:t>
            </a:r>
            <a:r>
              <a:rPr lang="vi-VN">
                <a:latin typeface="Arial" charset="0"/>
              </a:rPr>
              <a:t>ơ</a:t>
            </a:r>
            <a:r>
              <a:rPr lang="en-US">
                <a:latin typeface="Arial" charset="0"/>
              </a:rPr>
              <a:t>n cả là cây hoa hồng nhung. Cây hoa này ông em trồng từ lúc nào em cũng không nhớ rõ, nh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ng nó là cây hoa mà em nhớ nhất.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flipH="1">
            <a:off x="4800600" y="5562600"/>
            <a:ext cx="4191000" cy="990600"/>
          </a:xfrm>
          <a:prstGeom prst="flowChartOnlineStorag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Thảo luận nhóm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ôi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200" grpId="0" animBg="1"/>
      <p:bldP spid="820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81000" y="76200"/>
            <a:ext cx="8534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32125" indent="-3032125">
              <a:spcBef>
                <a:spcPct val="50000"/>
              </a:spcBef>
            </a:pPr>
            <a:r>
              <a:rPr lang="en-US">
                <a:solidFill>
                  <a:srgbClr val="383268"/>
                </a:solidFill>
                <a:latin typeface="Arial" charset="0"/>
              </a:rPr>
              <a:t>Bài : </a:t>
            </a:r>
            <a:r>
              <a:rPr lang="en-US">
                <a:solidFill>
                  <a:srgbClr val="257555"/>
                </a:solidFill>
                <a:latin typeface="Arial" charset="0"/>
              </a:rPr>
              <a:t>Luyện tập xây dựng mở bài trong bài v</a:t>
            </a:r>
            <a:r>
              <a:rPr lang="vi-VN">
                <a:solidFill>
                  <a:srgbClr val="257555"/>
                </a:solidFill>
                <a:latin typeface="Arial" charset="0"/>
              </a:rPr>
              <a:t>ă</a:t>
            </a:r>
            <a:r>
              <a:rPr lang="en-US">
                <a:solidFill>
                  <a:srgbClr val="257555"/>
                </a:solidFill>
                <a:latin typeface="Arial" charset="0"/>
              </a:rPr>
              <a:t>n miêu tả cây cối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0963" y="1371600"/>
            <a:ext cx="89852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0838" indent="-350838">
              <a:spcBef>
                <a:spcPct val="50000"/>
              </a:spcBef>
              <a:buFontTx/>
              <a:buAutoNum type="arabicPeriod"/>
            </a:pPr>
            <a:r>
              <a:rPr lang="en-US">
                <a:latin typeface="Arial" charset="0"/>
              </a:rPr>
              <a:t>D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ới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ây là hai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oạn có thể dùng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ể mở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ầu bài v</a:t>
            </a:r>
            <a:r>
              <a:rPr lang="vi-VN">
                <a:latin typeface="Arial" charset="0"/>
              </a:rPr>
              <a:t>ă</a:t>
            </a:r>
            <a:r>
              <a:rPr lang="en-US">
                <a:latin typeface="Arial" charset="0"/>
              </a:rPr>
              <a:t>n tả          </a:t>
            </a:r>
            <a:r>
              <a:rPr lang="en-US" b="1" i="1">
                <a:solidFill>
                  <a:srgbClr val="CC0000"/>
                </a:solidFill>
                <a:latin typeface="Arial" charset="0"/>
              </a:rPr>
              <a:t>cây hồng nhung</a:t>
            </a:r>
            <a:r>
              <a:rPr lang="en-US">
                <a:latin typeface="Arial" charset="0"/>
              </a:rPr>
              <a:t>. Hai cách mở bài ấy có gì khác nhau ?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52400" y="2635250"/>
            <a:ext cx="90678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0838" indent="-350838">
              <a:spcBef>
                <a:spcPct val="50000"/>
              </a:spcBef>
            </a:pPr>
            <a:r>
              <a:rPr lang="en-US">
                <a:latin typeface="Arial" charset="0"/>
              </a:rPr>
              <a:t>a) Mở bài trực tiếp : Giới thiệu cây hoa cần tả (Cây hồng nhung)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52400" y="3581400"/>
            <a:ext cx="9067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0838" indent="-350838">
              <a:spcBef>
                <a:spcPct val="50000"/>
              </a:spcBef>
            </a:pPr>
            <a:r>
              <a:rPr lang="en-US">
                <a:latin typeface="Arial" charset="0"/>
              </a:rPr>
              <a:t>b) Mở bài gián tiếp : - Nói về mùa xuân, các loài hoa trong v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ờn, rồi mới giới thiệu cây hoa cần tả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81000" y="76200"/>
            <a:ext cx="8534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32125" indent="-3032125">
              <a:spcBef>
                <a:spcPct val="50000"/>
              </a:spcBef>
            </a:pPr>
            <a:r>
              <a:rPr lang="en-US">
                <a:solidFill>
                  <a:srgbClr val="383268"/>
                </a:solidFill>
                <a:latin typeface="Arial" charset="0"/>
              </a:rPr>
              <a:t>Bài : </a:t>
            </a:r>
            <a:r>
              <a:rPr lang="en-US">
                <a:solidFill>
                  <a:srgbClr val="257555"/>
                </a:solidFill>
                <a:latin typeface="Arial" charset="0"/>
              </a:rPr>
              <a:t>Luyện tập xây dựng mở bài trong bài v</a:t>
            </a:r>
            <a:r>
              <a:rPr lang="vi-VN">
                <a:solidFill>
                  <a:srgbClr val="257555"/>
                </a:solidFill>
                <a:latin typeface="Arial" charset="0"/>
              </a:rPr>
              <a:t>ă</a:t>
            </a:r>
            <a:r>
              <a:rPr lang="en-US">
                <a:solidFill>
                  <a:srgbClr val="257555"/>
                </a:solidFill>
                <a:latin typeface="Arial" charset="0"/>
              </a:rPr>
              <a:t>n miêu tả cây cối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1371600"/>
            <a:ext cx="83058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75" indent="-396875">
              <a:spcBef>
                <a:spcPct val="50000"/>
              </a:spcBef>
            </a:pPr>
            <a:r>
              <a:rPr lang="en-US">
                <a:latin typeface="Arial" charset="0"/>
              </a:rPr>
              <a:t>2. Dựa vào những gợi ý d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ới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ây, hãy viết một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oạn mở bài (</a:t>
            </a:r>
            <a:r>
              <a:rPr lang="en-US" b="1" i="1">
                <a:latin typeface="Arial" charset="0"/>
              </a:rPr>
              <a:t>theo cách mở bài gián tiếp</a:t>
            </a:r>
            <a:r>
              <a:rPr lang="en-US">
                <a:latin typeface="Arial" charset="0"/>
              </a:rPr>
              <a:t>) cho bài v</a:t>
            </a:r>
            <a:r>
              <a:rPr lang="vi-VN">
                <a:latin typeface="Arial" charset="0"/>
              </a:rPr>
              <a:t>ă</a:t>
            </a:r>
            <a:r>
              <a:rPr lang="en-US">
                <a:latin typeface="Arial" charset="0"/>
              </a:rPr>
              <a:t>n tả cây ph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ợng, cây hoa mai hoặc cây dừa :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3400" y="2787650"/>
            <a:ext cx="8382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a) Cây ph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ợng vĩ trồng giữa sân tr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ờng em.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3400" y="3505200"/>
            <a:ext cx="8382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b) Tr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ớc sân nhà, ba em trồng một cây hoa mai.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33400" y="4159250"/>
            <a:ext cx="8382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c) Đầu xóm có một cây dừa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4800600" y="4876800"/>
            <a:ext cx="3810000" cy="1524000"/>
          </a:xfrm>
          <a:prstGeom prst="flowChartMultidocumen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latin typeface="Arial" charset="0"/>
              </a:rPr>
              <a:t>Vở nháp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  <p:bldP spid="9223" grpId="0"/>
      <p:bldP spid="9225" grpId="0" animBg="1"/>
      <p:bldP spid="9225" grpId="1" animBg="1"/>
      <p:bldP spid="9225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81000" y="76200"/>
            <a:ext cx="8534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32125" indent="-3032125">
              <a:spcBef>
                <a:spcPct val="50000"/>
              </a:spcBef>
            </a:pPr>
            <a:r>
              <a:rPr lang="en-US">
                <a:solidFill>
                  <a:srgbClr val="383268"/>
                </a:solidFill>
                <a:latin typeface="Arial" charset="0"/>
              </a:rPr>
              <a:t>Bài : </a:t>
            </a:r>
            <a:r>
              <a:rPr lang="en-US">
                <a:solidFill>
                  <a:srgbClr val="257555"/>
                </a:solidFill>
                <a:latin typeface="Arial" charset="0"/>
              </a:rPr>
              <a:t>Luyện tập xây dựng mở bài trong bài v</a:t>
            </a:r>
            <a:r>
              <a:rPr lang="vi-VN">
                <a:solidFill>
                  <a:srgbClr val="257555"/>
                </a:solidFill>
                <a:latin typeface="Arial" charset="0"/>
              </a:rPr>
              <a:t>ă</a:t>
            </a:r>
            <a:r>
              <a:rPr lang="en-US">
                <a:solidFill>
                  <a:srgbClr val="257555"/>
                </a:solidFill>
                <a:latin typeface="Arial" charset="0"/>
              </a:rPr>
              <a:t>n miêu tả cây cối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8305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3. Quan sát một cây mà em yêu thích và cho biết :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400" y="2286000"/>
            <a:ext cx="8382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a) Cây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ó là cây gì ?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3400" y="3168650"/>
            <a:ext cx="8382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b) Cây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o </a:t>
            </a:r>
            <a:r>
              <a:rPr lang="vi-VN">
                <a:latin typeface="Arial" charset="0"/>
              </a:rPr>
              <a:t>đư</a:t>
            </a:r>
            <a:r>
              <a:rPr lang="en-US">
                <a:latin typeface="Arial" charset="0"/>
              </a:rPr>
              <a:t>ợc trồng ở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âu 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33400" y="3990975"/>
            <a:ext cx="8382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0838" indent="-350838">
              <a:spcBef>
                <a:spcPct val="50000"/>
              </a:spcBef>
            </a:pPr>
            <a:r>
              <a:rPr lang="en-US">
                <a:latin typeface="Arial" charset="0"/>
              </a:rPr>
              <a:t>c) Cây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ó do ai trồng, trồng vào dịp nào ? (hoặc : do ai mua, mua vào dịp nào ?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33400" y="5210175"/>
            <a:ext cx="8382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d) Ấn t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ợng chung của em khi nhìn cây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ó nh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 thế nào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5" grpId="0"/>
      <p:bldP spid="10246" grpId="0"/>
      <p:bldP spid="102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81000" y="76200"/>
            <a:ext cx="8534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32125" indent="-3032125">
              <a:spcBef>
                <a:spcPct val="50000"/>
              </a:spcBef>
            </a:pPr>
            <a:r>
              <a:rPr lang="en-US">
                <a:solidFill>
                  <a:srgbClr val="383268"/>
                </a:solidFill>
                <a:latin typeface="Arial" charset="0"/>
              </a:rPr>
              <a:t>Bài : </a:t>
            </a:r>
            <a:r>
              <a:rPr lang="en-US">
                <a:solidFill>
                  <a:srgbClr val="257555"/>
                </a:solidFill>
                <a:latin typeface="Arial" charset="0"/>
              </a:rPr>
              <a:t>Luyện tập xây dựng mở bài trong bài v</a:t>
            </a:r>
            <a:r>
              <a:rPr lang="vi-VN">
                <a:solidFill>
                  <a:srgbClr val="257555"/>
                </a:solidFill>
                <a:latin typeface="Arial" charset="0"/>
              </a:rPr>
              <a:t>ă</a:t>
            </a:r>
            <a:r>
              <a:rPr lang="en-US">
                <a:solidFill>
                  <a:srgbClr val="257555"/>
                </a:solidFill>
                <a:latin typeface="Arial" charset="0"/>
              </a:rPr>
              <a:t>n miêu tả cây cối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1371600"/>
            <a:ext cx="8763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Arial" charset="0"/>
              </a:rPr>
              <a:t>3. Quan sát một cây mà em yêu thích và cho biết :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105400" y="2057400"/>
            <a:ext cx="3886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a) Cây xoan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105400" y="3016250"/>
            <a:ext cx="3886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b) Bên bờ ao nhà em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105400" y="4006850"/>
            <a:ext cx="38862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0838" indent="-350838">
              <a:spcBef>
                <a:spcPct val="50000"/>
              </a:spcBef>
            </a:pPr>
            <a:r>
              <a:rPr lang="en-US">
                <a:latin typeface="Arial" charset="0"/>
              </a:rPr>
              <a:t>c) Ông em trồng cách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ây phải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ến m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ời n</a:t>
            </a:r>
            <a:r>
              <a:rPr lang="vi-VN">
                <a:latin typeface="Arial" charset="0"/>
              </a:rPr>
              <a:t>ă</a:t>
            </a:r>
            <a:r>
              <a:rPr lang="en-US">
                <a:latin typeface="Arial" charset="0"/>
              </a:rPr>
              <a:t>m rồi.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105400" y="5530850"/>
            <a:ext cx="3886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d) Hoa xoan tuyệt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ẹp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28600" y="2057400"/>
            <a:ext cx="464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a) Cây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ó là cây gì ?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28600" y="3016250"/>
            <a:ext cx="4648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b) Cây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o </a:t>
            </a:r>
            <a:r>
              <a:rPr lang="vi-VN">
                <a:latin typeface="Arial" charset="0"/>
              </a:rPr>
              <a:t>đư</a:t>
            </a:r>
            <a:r>
              <a:rPr lang="en-US">
                <a:latin typeface="Arial" charset="0"/>
              </a:rPr>
              <a:t>ợc trồng ở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âu ?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28600" y="3914775"/>
            <a:ext cx="46482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0838" indent="-350838">
              <a:spcBef>
                <a:spcPct val="50000"/>
              </a:spcBef>
            </a:pPr>
            <a:r>
              <a:rPr lang="en-US">
                <a:latin typeface="Arial" charset="0"/>
              </a:rPr>
              <a:t>c) Cây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ó do ai trồng, trồng vào dịp nào ? (hoặc : do ai mua, mua vào dịp nào ?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28600" y="5514975"/>
            <a:ext cx="4648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d) Ấn t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ợng chung của em khi nhìn cây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ó nh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 thế nào ?</a:t>
            </a: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4724400" y="2286000"/>
            <a:ext cx="0" cy="4175125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7" grpId="0"/>
      <p:bldP spid="18438" grpId="0"/>
      <p:bldP spid="18439" grpId="0"/>
      <p:bldP spid="18440" grpId="0"/>
      <p:bldP spid="18441" grpId="0"/>
      <p:bldP spid="18442" grpId="0"/>
      <p:bldP spid="18443" grpId="0"/>
      <p:bldP spid="184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1963738"/>
            <a:ext cx="84582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625475">
              <a:lnSpc>
                <a:spcPct val="150000"/>
              </a:lnSpc>
              <a:spcBef>
                <a:spcPct val="150000"/>
              </a:spcBef>
              <a:spcAft>
                <a:spcPct val="100000"/>
              </a:spcAft>
            </a:pPr>
            <a:r>
              <a:rPr lang="en-US" sz="3200">
                <a:solidFill>
                  <a:srgbClr val="383268"/>
                </a:solidFill>
                <a:latin typeface="Arial" charset="0"/>
              </a:rPr>
              <a:t>M</a:t>
            </a:r>
            <a:r>
              <a:rPr lang="vi-VN" sz="3200">
                <a:solidFill>
                  <a:srgbClr val="383268"/>
                </a:solidFill>
                <a:latin typeface="Arial" charset="0"/>
              </a:rPr>
              <a:t>ư</a:t>
            </a:r>
            <a:r>
              <a:rPr lang="en-US" sz="3200">
                <a:solidFill>
                  <a:srgbClr val="383268"/>
                </a:solidFill>
                <a:latin typeface="Arial" charset="0"/>
              </a:rPr>
              <a:t>ời n</a:t>
            </a:r>
            <a:r>
              <a:rPr lang="vi-VN" sz="3200">
                <a:solidFill>
                  <a:srgbClr val="383268"/>
                </a:solidFill>
                <a:latin typeface="Arial" charset="0"/>
              </a:rPr>
              <a:t>ă</a:t>
            </a:r>
            <a:r>
              <a:rPr lang="en-US" sz="3200">
                <a:solidFill>
                  <a:srgbClr val="383268"/>
                </a:solidFill>
                <a:latin typeface="Arial" charset="0"/>
              </a:rPr>
              <a:t>m tr</a:t>
            </a:r>
            <a:r>
              <a:rPr lang="vi-VN" sz="3200">
                <a:solidFill>
                  <a:srgbClr val="383268"/>
                </a:solidFill>
                <a:latin typeface="Arial" charset="0"/>
              </a:rPr>
              <a:t>ư</a:t>
            </a:r>
            <a:r>
              <a:rPr lang="en-US" sz="3200">
                <a:solidFill>
                  <a:srgbClr val="383268"/>
                </a:solidFill>
                <a:latin typeface="Arial" charset="0"/>
              </a:rPr>
              <a:t>ớc </a:t>
            </a:r>
            <a:r>
              <a:rPr lang="vi-VN" sz="3200">
                <a:solidFill>
                  <a:srgbClr val="383268"/>
                </a:solidFill>
                <a:latin typeface="Arial" charset="0"/>
              </a:rPr>
              <a:t>đ</a:t>
            </a:r>
            <a:r>
              <a:rPr lang="en-US" sz="3200">
                <a:solidFill>
                  <a:srgbClr val="383268"/>
                </a:solidFill>
                <a:latin typeface="Arial" charset="0"/>
              </a:rPr>
              <a:t>ây, ông em </a:t>
            </a:r>
            <a:r>
              <a:rPr lang="vi-VN" sz="3200">
                <a:solidFill>
                  <a:srgbClr val="383268"/>
                </a:solidFill>
                <a:latin typeface="Arial" charset="0"/>
              </a:rPr>
              <a:t>đ</a:t>
            </a:r>
            <a:r>
              <a:rPr lang="en-US" sz="3200">
                <a:solidFill>
                  <a:srgbClr val="383268"/>
                </a:solidFill>
                <a:latin typeface="Arial" charset="0"/>
              </a:rPr>
              <a:t>ã trồng một hàng xoan bên bờ ao nhà. Giờ là tháng ba, những cây xoan ấy </a:t>
            </a:r>
            <a:r>
              <a:rPr lang="vi-VN" sz="3200">
                <a:solidFill>
                  <a:srgbClr val="383268"/>
                </a:solidFill>
                <a:latin typeface="Arial" charset="0"/>
              </a:rPr>
              <a:t>đ</a:t>
            </a:r>
            <a:r>
              <a:rPr lang="en-US" sz="3200">
                <a:solidFill>
                  <a:srgbClr val="383268"/>
                </a:solidFill>
                <a:latin typeface="Arial" charset="0"/>
              </a:rPr>
              <a:t>ã lớn và </a:t>
            </a:r>
            <a:r>
              <a:rPr lang="vi-VN" sz="3200">
                <a:solidFill>
                  <a:srgbClr val="383268"/>
                </a:solidFill>
                <a:latin typeface="Arial" charset="0"/>
              </a:rPr>
              <a:t>đ</a:t>
            </a:r>
            <a:r>
              <a:rPr lang="en-US" sz="3200">
                <a:solidFill>
                  <a:srgbClr val="383268"/>
                </a:solidFill>
                <a:latin typeface="Arial" charset="0"/>
              </a:rPr>
              <a:t>ang khoe những chùm hoa </a:t>
            </a:r>
            <a:r>
              <a:rPr lang="vi-VN" sz="3200">
                <a:solidFill>
                  <a:srgbClr val="383268"/>
                </a:solidFill>
                <a:latin typeface="Arial" charset="0"/>
              </a:rPr>
              <a:t>đ</a:t>
            </a:r>
            <a:r>
              <a:rPr lang="en-US" sz="3200">
                <a:solidFill>
                  <a:srgbClr val="383268"/>
                </a:solidFill>
                <a:latin typeface="Arial" charset="0"/>
              </a:rPr>
              <a:t>ẹp nhất của mình.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534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32125" indent="-3032125">
              <a:spcBef>
                <a:spcPct val="50000"/>
              </a:spcBef>
            </a:pPr>
            <a:r>
              <a:rPr lang="en-US">
                <a:solidFill>
                  <a:srgbClr val="383268"/>
                </a:solidFill>
                <a:latin typeface="Arial" charset="0"/>
              </a:rPr>
              <a:t>Bài : </a:t>
            </a:r>
            <a:r>
              <a:rPr lang="en-US">
                <a:solidFill>
                  <a:srgbClr val="257555"/>
                </a:solidFill>
                <a:latin typeface="Arial" charset="0"/>
              </a:rPr>
              <a:t>Luyện tập xây dựng mở bài trong bài v</a:t>
            </a:r>
            <a:r>
              <a:rPr lang="vi-VN">
                <a:solidFill>
                  <a:srgbClr val="257555"/>
                </a:solidFill>
                <a:latin typeface="Arial" charset="0"/>
              </a:rPr>
              <a:t>ă</a:t>
            </a:r>
            <a:r>
              <a:rPr lang="en-US">
                <a:solidFill>
                  <a:srgbClr val="257555"/>
                </a:solidFill>
                <a:latin typeface="Arial" charset="0"/>
              </a:rPr>
              <a:t>n miêu tả cây cối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1072</Words>
  <Application>Microsoft Office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.VnTime</vt:lpstr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Microsoft,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Hungtn</dc:creator>
  <cp:lastModifiedBy>CSTeam</cp:lastModifiedBy>
  <cp:revision>27</cp:revision>
  <dcterms:created xsi:type="dcterms:W3CDTF">2010-03-09T01:52:57Z</dcterms:created>
  <dcterms:modified xsi:type="dcterms:W3CDTF">2016-06-30T01:54:45Z</dcterms:modified>
</cp:coreProperties>
</file>